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1" r:id="rId6"/>
    <p:sldId id="260" r:id="rId7"/>
    <p:sldId id="262" r:id="rId8"/>
    <p:sldId id="263" r:id="rId9"/>
    <p:sldId id="264" r:id="rId10"/>
    <p:sldId id="265" r:id="rId11"/>
    <p:sldId id="266" r:id="rId12"/>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468"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24B496B0-EB92-40DA-A176-F5DFFAF91D98}" type="datetimeFigureOut">
              <a:rPr lang="de-DE" smtClean="0"/>
              <a:t>16.04.2013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7866A1D4-4039-48A8-B25F-E1A74EEF34E2}" type="slidenum">
              <a:rPr lang="de-DE" smtClean="0"/>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24B496B0-EB92-40DA-A176-F5DFFAF91D98}" type="datetimeFigureOut">
              <a:rPr lang="de-DE" smtClean="0"/>
              <a:t>16.04.2013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7866A1D4-4039-48A8-B25F-E1A74EEF34E2}" type="slidenum">
              <a:rPr lang="de-DE" smtClean="0"/>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24B496B0-EB92-40DA-A176-F5DFFAF91D98}" type="datetimeFigureOut">
              <a:rPr lang="de-DE" smtClean="0"/>
              <a:t>16.04.2013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7866A1D4-4039-48A8-B25F-E1A74EEF34E2}" type="slidenum">
              <a:rPr lang="de-DE" smtClean="0"/>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24B496B0-EB92-40DA-A176-F5DFFAF91D98}" type="datetimeFigureOut">
              <a:rPr lang="de-DE" smtClean="0"/>
              <a:t>16.04.2013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7866A1D4-4039-48A8-B25F-E1A74EEF34E2}" type="slidenum">
              <a:rPr lang="de-DE" smtClean="0"/>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24B496B0-EB92-40DA-A176-F5DFFAF91D98}" type="datetimeFigureOut">
              <a:rPr lang="de-DE" smtClean="0"/>
              <a:t>16.04.2013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7866A1D4-4039-48A8-B25F-E1A74EEF34E2}" type="slidenum">
              <a:rPr lang="de-DE" smtClean="0"/>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24B496B0-EB92-40DA-A176-F5DFFAF91D98}" type="datetimeFigureOut">
              <a:rPr lang="de-DE" smtClean="0"/>
              <a:t>16.04.2013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7866A1D4-4039-48A8-B25F-E1A74EEF34E2}" type="slidenum">
              <a:rPr lang="de-DE" smtClean="0"/>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24B496B0-EB92-40DA-A176-F5DFFAF91D98}" type="datetimeFigureOut">
              <a:rPr lang="de-DE" smtClean="0"/>
              <a:t>16.04.2013</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7866A1D4-4039-48A8-B25F-E1A74EEF34E2}" type="slidenum">
              <a:rPr lang="de-DE" smtClean="0"/>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24B496B0-EB92-40DA-A176-F5DFFAF91D98}" type="datetimeFigureOut">
              <a:rPr lang="de-DE" smtClean="0"/>
              <a:t>16.04.2013</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7866A1D4-4039-48A8-B25F-E1A74EEF34E2}" type="slidenum">
              <a:rPr lang="de-DE" smtClean="0"/>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24B496B0-EB92-40DA-A176-F5DFFAF91D98}" type="datetimeFigureOut">
              <a:rPr lang="de-DE" smtClean="0"/>
              <a:t>16.04.2013</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7866A1D4-4039-48A8-B25F-E1A74EEF34E2}" type="slidenum">
              <a:rPr lang="de-DE" smtClean="0"/>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24B496B0-EB92-40DA-A176-F5DFFAF91D98}" type="datetimeFigureOut">
              <a:rPr lang="de-DE" smtClean="0"/>
              <a:t>16.04.2013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7866A1D4-4039-48A8-B25F-E1A74EEF34E2}" type="slidenum">
              <a:rPr lang="de-DE" smtClean="0"/>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24B496B0-EB92-40DA-A176-F5DFFAF91D98}" type="datetimeFigureOut">
              <a:rPr lang="de-DE" smtClean="0"/>
              <a:t>16.04.2013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7866A1D4-4039-48A8-B25F-E1A74EEF34E2}" type="slidenum">
              <a:rPr lang="de-DE" smtClean="0"/>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52000"/>
            <a:lum/>
          </a:blip>
          <a:srcRect/>
          <a:stretch>
            <a:fillRect l="-2000" r="-2000"/>
          </a:stretch>
        </a:blip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B496B0-EB92-40DA-A176-F5DFFAF91D98}" type="datetimeFigureOut">
              <a:rPr lang="de-DE" smtClean="0"/>
              <a:t>16.04.2013</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66A1D4-4039-48A8-B25F-E1A74EEF34E2}" type="slidenum">
              <a:rPr lang="de-DE" smtClean="0"/>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Foto0035.jpg"/>
          <p:cNvPicPr>
            <a:picLocks noChangeAspect="1"/>
          </p:cNvPicPr>
          <p:nvPr/>
        </p:nvPicPr>
        <p:blipFill>
          <a:blip r:embed="rId2" cstate="print"/>
          <a:stretch>
            <a:fillRect/>
          </a:stretch>
        </p:blipFill>
        <p:spPr>
          <a:xfrm>
            <a:off x="0" y="0"/>
            <a:ext cx="9144000" cy="6858000"/>
          </a:xfrm>
          <a:prstGeom prst="rect">
            <a:avLst/>
          </a:prstGeom>
        </p:spPr>
      </p:pic>
      <p:sp>
        <p:nvSpPr>
          <p:cNvPr id="2" name="Titel 1"/>
          <p:cNvSpPr>
            <a:spLocks noGrp="1"/>
          </p:cNvSpPr>
          <p:nvPr>
            <p:ph type="ctrTitle"/>
          </p:nvPr>
        </p:nvSpPr>
        <p:spPr>
          <a:xfrm>
            <a:off x="179512" y="5517232"/>
            <a:ext cx="7772400" cy="1470025"/>
          </a:xfrm>
        </p:spPr>
        <p:txBody>
          <a:bodyPr/>
          <a:lstStyle/>
          <a:p>
            <a:r>
              <a:rPr lang="de-DE" dirty="0" smtClean="0"/>
              <a:t>Comenius Meeting in </a:t>
            </a:r>
            <a:r>
              <a:rPr lang="de-DE" dirty="0" err="1" smtClean="0"/>
              <a:t>Slovenia</a:t>
            </a:r>
            <a:endParaRPr lang="de-DE" dirty="0"/>
          </a:p>
        </p:txBody>
      </p:sp>
      <p:sp>
        <p:nvSpPr>
          <p:cNvPr id="3" name="Untertitel 2"/>
          <p:cNvSpPr>
            <a:spLocks noGrp="1"/>
          </p:cNvSpPr>
          <p:nvPr>
            <p:ph type="subTitle" idx="1"/>
          </p:nvPr>
        </p:nvSpPr>
        <p:spPr>
          <a:xfrm rot="5400000">
            <a:off x="-1116632" y="3429000"/>
            <a:ext cx="3816424" cy="216024"/>
          </a:xfrm>
        </p:spPr>
        <p:txBody>
          <a:bodyPr vert="vert270">
            <a:normAutofit fontScale="92500" lnSpcReduction="10000"/>
          </a:bodyPr>
          <a:lstStyle/>
          <a:p>
            <a:r>
              <a:rPr lang="de-DE" sz="2400" dirty="0" smtClean="0">
                <a:solidFill>
                  <a:schemeClr val="tx1"/>
                </a:solidFill>
              </a:rPr>
              <a:t>German </a:t>
            </a:r>
            <a:r>
              <a:rPr lang="de-DE" sz="2400" dirty="0" err="1" smtClean="0">
                <a:solidFill>
                  <a:schemeClr val="tx1"/>
                </a:solidFill>
              </a:rPr>
              <a:t>diary</a:t>
            </a:r>
            <a:endParaRPr lang="de-DE" sz="2400"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en-US" sz="1600" dirty="0" smtClean="0">
                <a:latin typeface="Comic Sans MS" pitchFamily="66" charset="0"/>
              </a:rPr>
              <a:t>Thursday</a:t>
            </a:r>
            <a:r>
              <a:rPr lang="de-DE" sz="1600" dirty="0" smtClean="0">
                <a:latin typeface="Comic Sans MS" pitchFamily="66" charset="0"/>
              </a:rPr>
              <a:t>, 13th March 2013</a:t>
            </a:r>
            <a:endParaRPr lang="de-DE" sz="1600" dirty="0"/>
          </a:p>
        </p:txBody>
      </p:sp>
      <p:sp>
        <p:nvSpPr>
          <p:cNvPr id="3" name="Inhaltsplatzhalter 2"/>
          <p:cNvSpPr>
            <a:spLocks noGrp="1"/>
          </p:cNvSpPr>
          <p:nvPr>
            <p:ph idx="1"/>
          </p:nvPr>
        </p:nvSpPr>
        <p:spPr/>
        <p:txBody>
          <a:bodyPr>
            <a:normAutofit/>
          </a:bodyPr>
          <a:lstStyle/>
          <a:p>
            <a:pPr>
              <a:buNone/>
            </a:pPr>
            <a:r>
              <a:rPr lang="en-US" sz="1400" dirty="0" smtClean="0">
                <a:latin typeface="Comic Sans MS" pitchFamily="66" charset="0"/>
              </a:rPr>
              <a:t>In the evening  dinner  is joined by a very funny accordion player. Dancing and singing makes the time pass by and the farewell is approaching. It was high time to meet friendly people from all over Europe. Thank you for this experience.</a:t>
            </a:r>
            <a:endParaRPr lang="en-US" sz="1400" dirty="0">
              <a:latin typeface="Comic Sans MS" pitchFamily="66" charset="0"/>
            </a:endParaRPr>
          </a:p>
        </p:txBody>
      </p:sp>
      <p:pic>
        <p:nvPicPr>
          <p:cNvPr id="9" name="Grafik 8" descr="Foto0086.jpg"/>
          <p:cNvPicPr>
            <a:picLocks noChangeAspect="1"/>
          </p:cNvPicPr>
          <p:nvPr/>
        </p:nvPicPr>
        <p:blipFill>
          <a:blip r:embed="rId2" cstate="print"/>
          <a:stretch>
            <a:fillRect/>
          </a:stretch>
        </p:blipFill>
        <p:spPr>
          <a:xfrm rot="541930">
            <a:off x="2267744" y="4625752"/>
            <a:ext cx="2592288" cy="1944216"/>
          </a:xfrm>
          <a:prstGeom prst="rect">
            <a:avLst/>
          </a:prstGeom>
        </p:spPr>
      </p:pic>
      <p:pic>
        <p:nvPicPr>
          <p:cNvPr id="14" name="Grafik 13" descr="Foto0088.jpg"/>
          <p:cNvPicPr>
            <a:picLocks noChangeAspect="1"/>
          </p:cNvPicPr>
          <p:nvPr/>
        </p:nvPicPr>
        <p:blipFill>
          <a:blip r:embed="rId3" cstate="print"/>
          <a:stretch>
            <a:fillRect/>
          </a:stretch>
        </p:blipFill>
        <p:spPr>
          <a:xfrm>
            <a:off x="3275856" y="2564904"/>
            <a:ext cx="2459765" cy="1844824"/>
          </a:xfrm>
          <a:prstGeom prst="rect">
            <a:avLst/>
          </a:prstGeom>
        </p:spPr>
      </p:pic>
      <p:pic>
        <p:nvPicPr>
          <p:cNvPr id="15" name="Grafik 14" descr="Foto0089.jpg"/>
          <p:cNvPicPr>
            <a:picLocks noChangeAspect="1"/>
          </p:cNvPicPr>
          <p:nvPr/>
        </p:nvPicPr>
        <p:blipFill>
          <a:blip r:embed="rId4" cstate="print"/>
          <a:stretch>
            <a:fillRect/>
          </a:stretch>
        </p:blipFill>
        <p:spPr>
          <a:xfrm rot="20399451">
            <a:off x="437283" y="2810827"/>
            <a:ext cx="2626751" cy="1970063"/>
          </a:xfrm>
          <a:prstGeom prst="rect">
            <a:avLst/>
          </a:prstGeom>
        </p:spPr>
      </p:pic>
      <p:pic>
        <p:nvPicPr>
          <p:cNvPr id="16" name="Grafik 15" descr="Foto0090.jpg"/>
          <p:cNvPicPr>
            <a:picLocks noChangeAspect="1"/>
          </p:cNvPicPr>
          <p:nvPr/>
        </p:nvPicPr>
        <p:blipFill>
          <a:blip r:embed="rId5" cstate="print"/>
          <a:stretch>
            <a:fillRect/>
          </a:stretch>
        </p:blipFill>
        <p:spPr>
          <a:xfrm rot="1092519">
            <a:off x="5868144" y="2996952"/>
            <a:ext cx="2747797" cy="206084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en-US" sz="1600" dirty="0" smtClean="0">
                <a:latin typeface="Comic Sans MS" pitchFamily="66" charset="0"/>
              </a:rPr>
              <a:t>Friday</a:t>
            </a:r>
            <a:r>
              <a:rPr lang="de-DE" sz="1600" dirty="0" smtClean="0">
                <a:latin typeface="Comic Sans MS" pitchFamily="66" charset="0"/>
              </a:rPr>
              <a:t>, </a:t>
            </a:r>
            <a:r>
              <a:rPr lang="de-DE" sz="1600" dirty="0" smtClean="0">
                <a:latin typeface="Comic Sans MS" pitchFamily="66" charset="0"/>
              </a:rPr>
              <a:t>13th March </a:t>
            </a:r>
            <a:r>
              <a:rPr lang="de-DE" sz="1600" dirty="0" smtClean="0">
                <a:latin typeface="Comic Sans MS" pitchFamily="66" charset="0"/>
              </a:rPr>
              <a:t>2013</a:t>
            </a:r>
            <a:endParaRPr lang="de-DE" sz="1600" dirty="0"/>
          </a:p>
        </p:txBody>
      </p:sp>
      <p:sp>
        <p:nvSpPr>
          <p:cNvPr id="3" name="Inhaltsplatzhalter 2"/>
          <p:cNvSpPr>
            <a:spLocks noGrp="1"/>
          </p:cNvSpPr>
          <p:nvPr>
            <p:ph idx="1"/>
          </p:nvPr>
        </p:nvSpPr>
        <p:spPr/>
        <p:txBody>
          <a:bodyPr>
            <a:normAutofit/>
          </a:bodyPr>
          <a:lstStyle/>
          <a:p>
            <a:pPr>
              <a:buNone/>
            </a:pPr>
            <a:r>
              <a:rPr lang="en-US" sz="1400" dirty="0" smtClean="0">
                <a:latin typeface="Comic Sans MS" pitchFamily="66" charset="0"/>
              </a:rPr>
              <a:t>We travel back to Germany by train. It keeps 7 hours again, through the Austrian alps with snowy mountains and sunshine.</a:t>
            </a:r>
          </a:p>
          <a:p>
            <a:pPr>
              <a:buNone/>
            </a:pPr>
            <a:endParaRPr lang="en-US" sz="1400" dirty="0">
              <a:latin typeface="Comic Sans MS" pitchFamily="66" charset="0"/>
            </a:endParaRPr>
          </a:p>
          <a:p>
            <a:pPr>
              <a:buNone/>
            </a:pPr>
            <a:r>
              <a:rPr lang="en-US" sz="1400" dirty="0" smtClean="0">
                <a:latin typeface="Comic Sans MS" pitchFamily="66" charset="0"/>
              </a:rPr>
              <a:t>The meeting in Slovenia will be in our minds for a long time. The impressions of an other country, foreign people and especially the kindness of the Slovenian teachers, students and families are gifts, we bring back to our school. </a:t>
            </a:r>
            <a:endParaRPr lang="en-US" sz="1400" dirty="0">
              <a:latin typeface="Comic Sans MS" pitchFamily="66" charset="0"/>
            </a:endParaRPr>
          </a:p>
        </p:txBody>
      </p:sp>
      <p:pic>
        <p:nvPicPr>
          <p:cNvPr id="8" name="Grafik 7" descr="Foto0033.jpg"/>
          <p:cNvPicPr>
            <a:picLocks noChangeAspect="1"/>
          </p:cNvPicPr>
          <p:nvPr/>
        </p:nvPicPr>
        <p:blipFill>
          <a:blip r:embed="rId2" cstate="print"/>
          <a:stretch>
            <a:fillRect/>
          </a:stretch>
        </p:blipFill>
        <p:spPr>
          <a:xfrm rot="1055493">
            <a:off x="4290612" y="3578550"/>
            <a:ext cx="3275856" cy="245689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de-DE" sz="1600" dirty="0" err="1" smtClean="0">
                <a:latin typeface="Comic Sans MS" pitchFamily="66" charset="0"/>
              </a:rPr>
              <a:t>Monday</a:t>
            </a:r>
            <a:r>
              <a:rPr lang="de-DE" sz="1600" dirty="0" smtClean="0">
                <a:latin typeface="Comic Sans MS" pitchFamily="66" charset="0"/>
              </a:rPr>
              <a:t>, 11th March 2013</a:t>
            </a:r>
            <a:endParaRPr lang="de-DE" sz="1600" dirty="0">
              <a:latin typeface="Comic Sans MS" pitchFamily="66" charset="0"/>
            </a:endParaRPr>
          </a:p>
        </p:txBody>
      </p:sp>
      <p:sp>
        <p:nvSpPr>
          <p:cNvPr id="3" name="Inhaltsplatzhalter 2"/>
          <p:cNvSpPr>
            <a:spLocks noGrp="1"/>
          </p:cNvSpPr>
          <p:nvPr>
            <p:ph idx="1"/>
          </p:nvPr>
        </p:nvSpPr>
        <p:spPr/>
        <p:txBody>
          <a:bodyPr>
            <a:normAutofit/>
          </a:bodyPr>
          <a:lstStyle/>
          <a:p>
            <a:pPr>
              <a:buNone/>
            </a:pPr>
            <a:r>
              <a:rPr lang="de-DE" sz="1400" dirty="0" err="1" smtClean="0">
                <a:latin typeface="Comic Sans MS" pitchFamily="66" charset="0"/>
              </a:rPr>
              <a:t>We</a:t>
            </a:r>
            <a:r>
              <a:rPr lang="de-DE" sz="1400" dirty="0" smtClean="0">
                <a:latin typeface="Comic Sans MS" pitchFamily="66" charset="0"/>
              </a:rPr>
              <a:t> </a:t>
            </a:r>
            <a:r>
              <a:rPr lang="de-DE" sz="1400" dirty="0" err="1" smtClean="0">
                <a:latin typeface="Comic Sans MS" pitchFamily="66" charset="0"/>
              </a:rPr>
              <a:t>are</a:t>
            </a:r>
            <a:r>
              <a:rPr lang="de-DE" sz="1400" dirty="0" smtClean="0">
                <a:latin typeface="Comic Sans MS" pitchFamily="66" charset="0"/>
              </a:rPr>
              <a:t> </a:t>
            </a:r>
            <a:r>
              <a:rPr lang="de-DE" sz="1400" dirty="0" err="1" smtClean="0">
                <a:latin typeface="Comic Sans MS" pitchFamily="66" charset="0"/>
              </a:rPr>
              <a:t>setting</a:t>
            </a:r>
            <a:r>
              <a:rPr lang="de-DE" sz="1400" dirty="0" smtClean="0">
                <a:latin typeface="Comic Sans MS" pitchFamily="66" charset="0"/>
              </a:rPr>
              <a:t> out </a:t>
            </a:r>
            <a:r>
              <a:rPr lang="de-DE" sz="1400" dirty="0" err="1" smtClean="0">
                <a:latin typeface="Comic Sans MS" pitchFamily="66" charset="0"/>
              </a:rPr>
              <a:t>to</a:t>
            </a:r>
            <a:r>
              <a:rPr lang="de-DE" sz="1400" dirty="0" smtClean="0">
                <a:latin typeface="Comic Sans MS" pitchFamily="66" charset="0"/>
              </a:rPr>
              <a:t> </a:t>
            </a:r>
            <a:r>
              <a:rPr lang="de-DE" sz="1400" dirty="0" err="1" smtClean="0">
                <a:latin typeface="Comic Sans MS" pitchFamily="66" charset="0"/>
              </a:rPr>
              <a:t>Kropa</a:t>
            </a:r>
            <a:r>
              <a:rPr lang="de-DE" sz="1400" dirty="0" smtClean="0">
                <a:latin typeface="Comic Sans MS" pitchFamily="66" charset="0"/>
              </a:rPr>
              <a:t> in </a:t>
            </a:r>
            <a:r>
              <a:rPr lang="de-DE" sz="1400" dirty="0" err="1" smtClean="0">
                <a:latin typeface="Comic Sans MS" pitchFamily="66" charset="0"/>
              </a:rPr>
              <a:t>Slovenia</a:t>
            </a:r>
            <a:r>
              <a:rPr lang="de-DE" sz="1400" dirty="0" smtClean="0">
                <a:latin typeface="Comic Sans MS" pitchFamily="66" charset="0"/>
              </a:rPr>
              <a:t> </a:t>
            </a:r>
            <a:r>
              <a:rPr lang="de-DE" sz="1400" dirty="0" err="1" smtClean="0">
                <a:latin typeface="Comic Sans MS" pitchFamily="66" charset="0"/>
              </a:rPr>
              <a:t>by</a:t>
            </a:r>
            <a:r>
              <a:rPr lang="de-DE" sz="1400" dirty="0" smtClean="0">
                <a:latin typeface="Comic Sans MS" pitchFamily="66" charset="0"/>
              </a:rPr>
              <a:t> </a:t>
            </a:r>
            <a:r>
              <a:rPr lang="de-DE" sz="1400" dirty="0" err="1" smtClean="0">
                <a:latin typeface="Comic Sans MS" pitchFamily="66" charset="0"/>
              </a:rPr>
              <a:t>train</a:t>
            </a:r>
            <a:r>
              <a:rPr lang="de-DE" sz="1400" dirty="0" smtClean="0">
                <a:latin typeface="Comic Sans MS" pitchFamily="66" charset="0"/>
              </a:rPr>
              <a:t>, </a:t>
            </a:r>
            <a:r>
              <a:rPr lang="de-DE" sz="1400" dirty="0" err="1" smtClean="0">
                <a:latin typeface="Comic Sans MS" pitchFamily="66" charset="0"/>
              </a:rPr>
              <a:t>travelling</a:t>
            </a:r>
            <a:r>
              <a:rPr lang="de-DE" sz="1400" dirty="0" smtClean="0">
                <a:latin typeface="Comic Sans MS" pitchFamily="66" charset="0"/>
              </a:rPr>
              <a:t> </a:t>
            </a:r>
            <a:r>
              <a:rPr lang="de-DE" sz="1400" dirty="0" err="1" smtClean="0">
                <a:latin typeface="Comic Sans MS" pitchFamily="66" charset="0"/>
              </a:rPr>
              <a:t>from</a:t>
            </a:r>
            <a:r>
              <a:rPr lang="de-DE" sz="1400" dirty="0" smtClean="0">
                <a:latin typeface="Comic Sans MS" pitchFamily="66" charset="0"/>
              </a:rPr>
              <a:t> </a:t>
            </a:r>
            <a:r>
              <a:rPr lang="de-DE" sz="1400" dirty="0" err="1" smtClean="0">
                <a:latin typeface="Comic Sans MS" pitchFamily="66" charset="0"/>
              </a:rPr>
              <a:t>Lenggries</a:t>
            </a:r>
            <a:r>
              <a:rPr lang="de-DE" sz="1400" dirty="0" smtClean="0">
                <a:latin typeface="Comic Sans MS" pitchFamily="66" charset="0"/>
              </a:rPr>
              <a:t> via </a:t>
            </a:r>
            <a:r>
              <a:rPr lang="de-DE" sz="1400" dirty="0" err="1" smtClean="0">
                <a:latin typeface="Comic Sans MS" pitchFamily="66" charset="0"/>
              </a:rPr>
              <a:t>Munich</a:t>
            </a:r>
            <a:r>
              <a:rPr lang="de-DE" sz="1400" dirty="0" smtClean="0">
                <a:latin typeface="Comic Sans MS" pitchFamily="66" charset="0"/>
              </a:rPr>
              <a:t>, Salzburg, Villach </a:t>
            </a:r>
            <a:r>
              <a:rPr lang="de-DE" sz="1400" dirty="0" err="1" smtClean="0">
                <a:latin typeface="Comic Sans MS" pitchFamily="66" charset="0"/>
              </a:rPr>
              <a:t>to</a:t>
            </a:r>
            <a:r>
              <a:rPr lang="de-DE" sz="1400" dirty="0" smtClean="0">
                <a:latin typeface="Comic Sans MS" pitchFamily="66" charset="0"/>
              </a:rPr>
              <a:t> </a:t>
            </a:r>
            <a:r>
              <a:rPr lang="de-DE" sz="1400" dirty="0" err="1" smtClean="0">
                <a:latin typeface="Comic Sans MS" pitchFamily="66" charset="0"/>
              </a:rPr>
              <a:t>Lisce</a:t>
            </a:r>
            <a:r>
              <a:rPr lang="de-DE" sz="1400" dirty="0" smtClean="0">
                <a:latin typeface="Comic Sans MS" pitchFamily="66" charset="0"/>
              </a:rPr>
              <a:t>/</a:t>
            </a:r>
            <a:r>
              <a:rPr lang="de-DE" sz="1400" dirty="0" err="1" smtClean="0">
                <a:latin typeface="Comic Sans MS" pitchFamily="66" charset="0"/>
              </a:rPr>
              <a:t>Bled</a:t>
            </a:r>
            <a:r>
              <a:rPr lang="de-DE" sz="1400" dirty="0" smtClean="0">
                <a:latin typeface="Comic Sans MS" pitchFamily="66" charset="0"/>
              </a:rPr>
              <a:t>. </a:t>
            </a:r>
            <a:r>
              <a:rPr lang="de-DE" sz="1400" dirty="0" err="1" smtClean="0">
                <a:latin typeface="Comic Sans MS" pitchFamily="66" charset="0"/>
              </a:rPr>
              <a:t>We</a:t>
            </a:r>
            <a:r>
              <a:rPr lang="de-DE" sz="1400" dirty="0" smtClean="0">
                <a:latin typeface="Comic Sans MS" pitchFamily="66" charset="0"/>
              </a:rPr>
              <a:t>, </a:t>
            </a:r>
            <a:r>
              <a:rPr lang="de-DE" sz="1400" dirty="0" err="1" smtClean="0">
                <a:latin typeface="Comic Sans MS" pitchFamily="66" charset="0"/>
              </a:rPr>
              <a:t>that</a:t>
            </a:r>
            <a:r>
              <a:rPr lang="de-DE" sz="1400" dirty="0" smtClean="0">
                <a:latin typeface="Comic Sans MS" pitchFamily="66" charset="0"/>
              </a:rPr>
              <a:t> </a:t>
            </a:r>
            <a:r>
              <a:rPr lang="de-DE" sz="1400" dirty="0" err="1" smtClean="0">
                <a:latin typeface="Comic Sans MS" pitchFamily="66" charset="0"/>
              </a:rPr>
              <a:t>means</a:t>
            </a:r>
            <a:r>
              <a:rPr lang="de-DE" sz="1400" dirty="0" smtClean="0">
                <a:latin typeface="Comic Sans MS" pitchFamily="66" charset="0"/>
              </a:rPr>
              <a:t> </a:t>
            </a:r>
            <a:r>
              <a:rPr lang="de-DE" sz="1400" dirty="0" err="1" smtClean="0">
                <a:latin typeface="Comic Sans MS" pitchFamily="66" charset="0"/>
              </a:rPr>
              <a:t>two</a:t>
            </a:r>
            <a:r>
              <a:rPr lang="de-DE" sz="1400" dirty="0" smtClean="0">
                <a:latin typeface="Comic Sans MS" pitchFamily="66" charset="0"/>
              </a:rPr>
              <a:t> </a:t>
            </a:r>
            <a:r>
              <a:rPr lang="de-DE" sz="1400" dirty="0" err="1" smtClean="0">
                <a:latin typeface="Comic Sans MS" pitchFamily="66" charset="0"/>
              </a:rPr>
              <a:t>seventh</a:t>
            </a:r>
            <a:r>
              <a:rPr lang="de-DE" sz="1400" dirty="0" smtClean="0">
                <a:latin typeface="Comic Sans MS" pitchFamily="66" charset="0"/>
              </a:rPr>
              <a:t> </a:t>
            </a:r>
            <a:r>
              <a:rPr lang="de-DE" sz="1400" dirty="0" err="1" smtClean="0">
                <a:latin typeface="Comic Sans MS" pitchFamily="66" charset="0"/>
              </a:rPr>
              <a:t>graders</a:t>
            </a:r>
            <a:r>
              <a:rPr lang="de-DE" sz="1400" dirty="0" smtClean="0">
                <a:latin typeface="Comic Sans MS" pitchFamily="66" charset="0"/>
              </a:rPr>
              <a:t>, Tatjana </a:t>
            </a:r>
            <a:r>
              <a:rPr lang="de-DE" sz="1400" dirty="0" err="1" smtClean="0">
                <a:latin typeface="Comic Sans MS" pitchFamily="66" charset="0"/>
              </a:rPr>
              <a:t>and</a:t>
            </a:r>
            <a:r>
              <a:rPr lang="de-DE" sz="1400" dirty="0" smtClean="0">
                <a:latin typeface="Comic Sans MS" pitchFamily="66" charset="0"/>
              </a:rPr>
              <a:t> Patricia, </a:t>
            </a:r>
            <a:r>
              <a:rPr lang="de-DE" sz="1400" dirty="0" err="1" smtClean="0">
                <a:latin typeface="Comic Sans MS" pitchFamily="66" charset="0"/>
              </a:rPr>
              <a:t>two</a:t>
            </a:r>
            <a:r>
              <a:rPr lang="de-DE" sz="1400" dirty="0" smtClean="0">
                <a:latin typeface="Comic Sans MS" pitchFamily="66" charset="0"/>
              </a:rPr>
              <a:t> </a:t>
            </a:r>
            <a:r>
              <a:rPr lang="de-DE" sz="1400" dirty="0" err="1" smtClean="0">
                <a:latin typeface="Comic Sans MS" pitchFamily="66" charset="0"/>
              </a:rPr>
              <a:t>eighth</a:t>
            </a:r>
            <a:r>
              <a:rPr lang="de-DE" sz="1400" dirty="0" smtClean="0">
                <a:latin typeface="Comic Sans MS" pitchFamily="66" charset="0"/>
              </a:rPr>
              <a:t> </a:t>
            </a:r>
            <a:r>
              <a:rPr lang="de-DE" sz="1400" dirty="0" err="1" smtClean="0">
                <a:latin typeface="Comic Sans MS" pitchFamily="66" charset="0"/>
              </a:rPr>
              <a:t>graders</a:t>
            </a:r>
            <a:r>
              <a:rPr lang="de-DE" sz="1400" dirty="0" smtClean="0">
                <a:latin typeface="Comic Sans MS" pitchFamily="66" charset="0"/>
              </a:rPr>
              <a:t>, Gloria </a:t>
            </a:r>
            <a:r>
              <a:rPr lang="de-DE" sz="1400" dirty="0" err="1" smtClean="0">
                <a:latin typeface="Comic Sans MS" pitchFamily="66" charset="0"/>
              </a:rPr>
              <a:t>and</a:t>
            </a:r>
            <a:r>
              <a:rPr lang="de-DE" sz="1400" dirty="0" smtClean="0">
                <a:latin typeface="Comic Sans MS" pitchFamily="66" charset="0"/>
              </a:rPr>
              <a:t> Elena, </a:t>
            </a:r>
            <a:r>
              <a:rPr lang="de-DE" sz="1400" dirty="0" err="1" smtClean="0">
                <a:latin typeface="Comic Sans MS" pitchFamily="66" charset="0"/>
              </a:rPr>
              <a:t>as</a:t>
            </a:r>
            <a:r>
              <a:rPr lang="de-DE" sz="1400" dirty="0" smtClean="0">
                <a:latin typeface="Comic Sans MS" pitchFamily="66" charset="0"/>
              </a:rPr>
              <a:t> well </a:t>
            </a:r>
            <a:r>
              <a:rPr lang="de-DE" sz="1400" dirty="0" err="1" smtClean="0">
                <a:latin typeface="Comic Sans MS" pitchFamily="66" charset="0"/>
              </a:rPr>
              <a:t>as</a:t>
            </a:r>
            <a:r>
              <a:rPr lang="de-DE" sz="1400" dirty="0" smtClean="0">
                <a:latin typeface="Comic Sans MS" pitchFamily="66" charset="0"/>
              </a:rPr>
              <a:t> </a:t>
            </a:r>
            <a:r>
              <a:rPr lang="de-DE" sz="1400" dirty="0" err="1" smtClean="0">
                <a:latin typeface="Comic Sans MS" pitchFamily="66" charset="0"/>
              </a:rPr>
              <a:t>the</a:t>
            </a:r>
            <a:r>
              <a:rPr lang="de-DE" sz="1400" dirty="0" smtClean="0">
                <a:latin typeface="Comic Sans MS" pitchFamily="66" charset="0"/>
              </a:rPr>
              <a:t> </a:t>
            </a:r>
            <a:r>
              <a:rPr lang="de-DE" sz="1400" dirty="0" err="1" smtClean="0">
                <a:latin typeface="Comic Sans MS" pitchFamily="66" charset="0"/>
              </a:rPr>
              <a:t>teachers</a:t>
            </a:r>
            <a:r>
              <a:rPr lang="de-DE" sz="1400" dirty="0" smtClean="0">
                <a:latin typeface="Comic Sans MS" pitchFamily="66" charset="0"/>
              </a:rPr>
              <a:t> Tamara Höcherl </a:t>
            </a:r>
            <a:r>
              <a:rPr lang="de-DE" sz="1400" dirty="0" err="1" smtClean="0">
                <a:latin typeface="Comic Sans MS" pitchFamily="66" charset="0"/>
              </a:rPr>
              <a:t>and</a:t>
            </a:r>
            <a:r>
              <a:rPr lang="de-DE" sz="1400" dirty="0" smtClean="0">
                <a:latin typeface="Comic Sans MS" pitchFamily="66" charset="0"/>
              </a:rPr>
              <a:t> </a:t>
            </a:r>
            <a:r>
              <a:rPr lang="de-DE" sz="1400" dirty="0" err="1" smtClean="0">
                <a:latin typeface="Comic Sans MS" pitchFamily="66" charset="0"/>
              </a:rPr>
              <a:t>me</a:t>
            </a:r>
            <a:r>
              <a:rPr lang="de-DE" sz="1400" dirty="0" smtClean="0">
                <a:latin typeface="Comic Sans MS" pitchFamily="66" charset="0"/>
              </a:rPr>
              <a:t>, Christine Hoyer.</a:t>
            </a:r>
            <a:endParaRPr lang="de-DE" sz="1400" dirty="0">
              <a:latin typeface="Comic Sans MS" pitchFamily="66" charset="0"/>
            </a:endParaRPr>
          </a:p>
        </p:txBody>
      </p:sp>
      <p:pic>
        <p:nvPicPr>
          <p:cNvPr id="4" name="Grafik 3" descr="Foto0011.jpg"/>
          <p:cNvPicPr>
            <a:picLocks noChangeAspect="1"/>
          </p:cNvPicPr>
          <p:nvPr/>
        </p:nvPicPr>
        <p:blipFill>
          <a:blip r:embed="rId2" cstate="print"/>
          <a:stretch>
            <a:fillRect/>
          </a:stretch>
        </p:blipFill>
        <p:spPr>
          <a:xfrm rot="19833189">
            <a:off x="600581" y="3042784"/>
            <a:ext cx="3515883" cy="2636912"/>
          </a:xfrm>
          <a:prstGeom prst="rect">
            <a:avLst/>
          </a:prstGeom>
        </p:spPr>
      </p:pic>
      <p:pic>
        <p:nvPicPr>
          <p:cNvPr id="5" name="Grafik 4" descr="Foto0012.jpg"/>
          <p:cNvPicPr>
            <a:picLocks noChangeAspect="1"/>
          </p:cNvPicPr>
          <p:nvPr/>
        </p:nvPicPr>
        <p:blipFill>
          <a:blip r:embed="rId3" cstate="print"/>
          <a:stretch>
            <a:fillRect/>
          </a:stretch>
        </p:blipFill>
        <p:spPr>
          <a:xfrm rot="1011096">
            <a:off x="5008234" y="2838992"/>
            <a:ext cx="3803915" cy="2852936"/>
          </a:xfrm>
          <a:prstGeom prst="rect">
            <a:avLst/>
          </a:prstGeom>
        </p:spPr>
      </p:pic>
      <p:pic>
        <p:nvPicPr>
          <p:cNvPr id="6" name="Grafik 5" descr="Foto0013.jpg"/>
          <p:cNvPicPr>
            <a:picLocks noChangeAspect="1"/>
          </p:cNvPicPr>
          <p:nvPr/>
        </p:nvPicPr>
        <p:blipFill>
          <a:blip r:embed="rId4" cstate="print"/>
          <a:stretch>
            <a:fillRect/>
          </a:stretch>
        </p:blipFill>
        <p:spPr>
          <a:xfrm>
            <a:off x="2771800" y="4437112"/>
            <a:ext cx="2747797" cy="206084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de-DE" sz="1600" dirty="0" err="1" smtClean="0">
                <a:latin typeface="Comic Sans MS" pitchFamily="66" charset="0"/>
              </a:rPr>
              <a:t>Monday</a:t>
            </a:r>
            <a:r>
              <a:rPr lang="de-DE" sz="1600" dirty="0" smtClean="0">
                <a:latin typeface="Comic Sans MS" pitchFamily="66" charset="0"/>
              </a:rPr>
              <a:t>, 11th March 2013</a:t>
            </a:r>
            <a:endParaRPr lang="de-DE" sz="1600" dirty="0">
              <a:latin typeface="Comic Sans MS" pitchFamily="66" charset="0"/>
            </a:endParaRPr>
          </a:p>
        </p:txBody>
      </p:sp>
      <p:sp>
        <p:nvSpPr>
          <p:cNvPr id="3" name="Inhaltsplatzhalter 2"/>
          <p:cNvSpPr>
            <a:spLocks noGrp="1"/>
          </p:cNvSpPr>
          <p:nvPr>
            <p:ph idx="1"/>
          </p:nvPr>
        </p:nvSpPr>
        <p:spPr/>
        <p:txBody>
          <a:bodyPr>
            <a:normAutofit/>
          </a:bodyPr>
          <a:lstStyle/>
          <a:p>
            <a:pPr>
              <a:buNone/>
            </a:pPr>
            <a:r>
              <a:rPr lang="de-DE" sz="1400" dirty="0" smtClean="0">
                <a:latin typeface="Comic Sans MS" pitchFamily="66" charset="0"/>
              </a:rPr>
              <a:t>After </a:t>
            </a:r>
            <a:r>
              <a:rPr lang="de-DE" sz="1400" dirty="0" err="1" smtClean="0">
                <a:latin typeface="Comic Sans MS" pitchFamily="66" charset="0"/>
              </a:rPr>
              <a:t>having</a:t>
            </a:r>
            <a:r>
              <a:rPr lang="de-DE" sz="1400" dirty="0" smtClean="0">
                <a:latin typeface="Comic Sans MS" pitchFamily="66" charset="0"/>
              </a:rPr>
              <a:t> </a:t>
            </a:r>
            <a:r>
              <a:rPr lang="de-DE" sz="1400" dirty="0" err="1" smtClean="0">
                <a:latin typeface="Comic Sans MS" pitchFamily="66" charset="0"/>
              </a:rPr>
              <a:t>arrived</a:t>
            </a:r>
            <a:r>
              <a:rPr lang="de-DE" sz="1400" dirty="0" smtClean="0">
                <a:latin typeface="Comic Sans MS" pitchFamily="66" charset="0"/>
              </a:rPr>
              <a:t>  </a:t>
            </a:r>
            <a:r>
              <a:rPr lang="de-DE" sz="1400" dirty="0" err="1" smtClean="0">
                <a:latin typeface="Comic Sans MS" pitchFamily="66" charset="0"/>
              </a:rPr>
              <a:t>at</a:t>
            </a:r>
            <a:r>
              <a:rPr lang="de-DE" sz="1400" dirty="0" smtClean="0">
                <a:latin typeface="Comic Sans MS" pitchFamily="66" charset="0"/>
              </a:rPr>
              <a:t> </a:t>
            </a:r>
            <a:r>
              <a:rPr lang="de-DE" sz="1400" dirty="0" err="1" smtClean="0">
                <a:latin typeface="Comic Sans MS" pitchFamily="66" charset="0"/>
              </a:rPr>
              <a:t>the</a:t>
            </a:r>
            <a:r>
              <a:rPr lang="de-DE" sz="1400" dirty="0">
                <a:latin typeface="Comic Sans MS" pitchFamily="66" charset="0"/>
              </a:rPr>
              <a:t> </a:t>
            </a:r>
            <a:r>
              <a:rPr lang="de-DE" sz="1400" dirty="0" err="1" smtClean="0">
                <a:latin typeface="Comic Sans MS" pitchFamily="66" charset="0"/>
              </a:rPr>
              <a:t>school</a:t>
            </a:r>
            <a:r>
              <a:rPr lang="de-DE" sz="1400" dirty="0" smtClean="0">
                <a:latin typeface="Comic Sans MS" pitchFamily="66" charset="0"/>
              </a:rPr>
              <a:t> “</a:t>
            </a:r>
            <a:r>
              <a:rPr lang="en-GB" sz="1400" dirty="0" err="1" smtClean="0">
                <a:latin typeface="Comic Sans MS" pitchFamily="66" charset="0"/>
              </a:rPr>
              <a:t>Osnovna</a:t>
            </a:r>
            <a:r>
              <a:rPr lang="en-GB" sz="1400" dirty="0" smtClean="0">
                <a:latin typeface="Comic Sans MS" pitchFamily="66" charset="0"/>
              </a:rPr>
              <a:t> </a:t>
            </a:r>
            <a:r>
              <a:rPr lang="en-GB" sz="1400" dirty="0" err="1">
                <a:latin typeface="Comic Sans MS" pitchFamily="66" charset="0"/>
              </a:rPr>
              <a:t>šola</a:t>
            </a:r>
            <a:r>
              <a:rPr lang="en-GB" sz="1400" dirty="0">
                <a:latin typeface="Comic Sans MS" pitchFamily="66" charset="0"/>
              </a:rPr>
              <a:t> </a:t>
            </a:r>
            <a:r>
              <a:rPr lang="en-GB" sz="1400" dirty="0" err="1">
                <a:latin typeface="Comic Sans MS" pitchFamily="66" charset="0"/>
              </a:rPr>
              <a:t>Staneta</a:t>
            </a:r>
            <a:r>
              <a:rPr lang="en-GB" sz="1400" dirty="0">
                <a:latin typeface="Comic Sans MS" pitchFamily="66" charset="0"/>
              </a:rPr>
              <a:t> </a:t>
            </a:r>
            <a:r>
              <a:rPr lang="en-GB" sz="1400" dirty="0" err="1">
                <a:latin typeface="Comic Sans MS" pitchFamily="66" charset="0"/>
              </a:rPr>
              <a:t>Žagarja</a:t>
            </a:r>
            <a:r>
              <a:rPr lang="en-GB" sz="1400" dirty="0">
                <a:latin typeface="Comic Sans MS" pitchFamily="66" charset="0"/>
              </a:rPr>
              <a:t> </a:t>
            </a:r>
            <a:r>
              <a:rPr lang="en-GB" sz="1400" dirty="0" err="1">
                <a:latin typeface="Comic Sans MS" pitchFamily="66" charset="0"/>
              </a:rPr>
              <a:t>Lipnica</a:t>
            </a:r>
            <a:r>
              <a:rPr lang="en-GB" sz="1400" dirty="0">
                <a:latin typeface="Comic Sans MS" pitchFamily="66" charset="0"/>
              </a:rPr>
              <a:t> </a:t>
            </a:r>
            <a:r>
              <a:rPr lang="en-GB" sz="1400" dirty="0" smtClean="0">
                <a:latin typeface="Comic Sans MS" pitchFamily="66" charset="0"/>
              </a:rPr>
              <a:t>“ Andrej </a:t>
            </a:r>
            <a:r>
              <a:rPr lang="en-GB" sz="1400" dirty="0" err="1" smtClean="0">
                <a:latin typeface="Comic Sans MS" pitchFamily="66" charset="0"/>
              </a:rPr>
              <a:t>Kavcic</a:t>
            </a:r>
            <a:r>
              <a:rPr lang="en-GB" sz="1400" dirty="0" smtClean="0">
                <a:latin typeface="Comic Sans MS" pitchFamily="66" charset="0"/>
              </a:rPr>
              <a:t> welcomes us in Slovenia and the girls are picked up by their guest families, an exciting moment for them. The teachers are brought to their accommodation in a guesthouse ten minutes by car, where we meet our headmaster, Mr. Beck. Nearly about 9 o´clock p.m. All teachers have already arrived and the welcome-dinner can start.</a:t>
            </a:r>
            <a:endParaRPr lang="de-DE" sz="1400" dirty="0">
              <a:latin typeface="Comic Sans MS" pitchFamily="66" charset="0"/>
            </a:endParaRPr>
          </a:p>
        </p:txBody>
      </p:sp>
      <p:pic>
        <p:nvPicPr>
          <p:cNvPr id="7" name="Grafik 6" descr="Foto0018.jpg"/>
          <p:cNvPicPr>
            <a:picLocks noChangeAspect="1"/>
          </p:cNvPicPr>
          <p:nvPr/>
        </p:nvPicPr>
        <p:blipFill>
          <a:blip r:embed="rId2" cstate="print"/>
          <a:stretch>
            <a:fillRect/>
          </a:stretch>
        </p:blipFill>
        <p:spPr>
          <a:xfrm rot="509094">
            <a:off x="4199952" y="3503955"/>
            <a:ext cx="4091946" cy="306896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en-US" sz="1600" dirty="0" smtClean="0">
                <a:latin typeface="Comic Sans MS" pitchFamily="66" charset="0"/>
              </a:rPr>
              <a:t>Tuesday</a:t>
            </a:r>
            <a:r>
              <a:rPr lang="de-DE" sz="1600" smtClean="0">
                <a:latin typeface="Comic Sans MS" pitchFamily="66" charset="0"/>
              </a:rPr>
              <a:t>, </a:t>
            </a:r>
            <a:r>
              <a:rPr lang="de-DE" sz="1600" smtClean="0">
                <a:latin typeface="Comic Sans MS" pitchFamily="66" charset="0"/>
              </a:rPr>
              <a:t>12th </a:t>
            </a:r>
            <a:r>
              <a:rPr lang="de-DE" sz="1600" dirty="0" smtClean="0">
                <a:latin typeface="Comic Sans MS" pitchFamily="66" charset="0"/>
              </a:rPr>
              <a:t>March 2013</a:t>
            </a:r>
            <a:endParaRPr lang="de-DE" sz="1600" dirty="0"/>
          </a:p>
        </p:txBody>
      </p:sp>
      <p:sp>
        <p:nvSpPr>
          <p:cNvPr id="3" name="Inhaltsplatzhalter 2"/>
          <p:cNvSpPr>
            <a:spLocks noGrp="1"/>
          </p:cNvSpPr>
          <p:nvPr>
            <p:ph idx="1"/>
          </p:nvPr>
        </p:nvSpPr>
        <p:spPr/>
        <p:txBody>
          <a:bodyPr>
            <a:normAutofit/>
          </a:bodyPr>
          <a:lstStyle/>
          <a:p>
            <a:pPr>
              <a:buNone/>
            </a:pPr>
            <a:r>
              <a:rPr lang="en-US" sz="1400" dirty="0" smtClean="0">
                <a:latin typeface="Comic Sans MS" pitchFamily="66" charset="0"/>
              </a:rPr>
              <a:t>Early in the morning we start our visit of the school in </a:t>
            </a:r>
            <a:r>
              <a:rPr lang="en-US" sz="1400" dirty="0" err="1" smtClean="0">
                <a:latin typeface="Comic Sans MS" pitchFamily="66" charset="0"/>
              </a:rPr>
              <a:t>Lipnica</a:t>
            </a:r>
            <a:r>
              <a:rPr lang="en-US" sz="1400" dirty="0" smtClean="0">
                <a:latin typeface="Comic Sans MS" pitchFamily="66" charset="0"/>
              </a:rPr>
              <a:t> with a delicious Slovenian coffee: hot water, coffee powder and sugar, a very tasty moment. Afterwards we take part in some lessons with different subjects. For me and Tamara </a:t>
            </a:r>
            <a:r>
              <a:rPr lang="en-US" sz="1400" dirty="0" err="1" smtClean="0">
                <a:latin typeface="Comic Sans MS" pitchFamily="66" charset="0"/>
              </a:rPr>
              <a:t>Höcherl</a:t>
            </a:r>
            <a:r>
              <a:rPr lang="en-US" sz="1400" dirty="0" smtClean="0">
                <a:latin typeface="Comic Sans MS" pitchFamily="66" charset="0"/>
              </a:rPr>
              <a:t>, as math-teachers it´s funny to hear about squares and rectangles in  the Slovenian language. A few minutes are enough to understand the whole lesson in a foreign language -  so easy is mathematics!</a:t>
            </a:r>
          </a:p>
          <a:p>
            <a:pPr>
              <a:buNone/>
            </a:pPr>
            <a:endParaRPr lang="en-US" sz="1400" dirty="0" smtClean="0">
              <a:latin typeface="Comic Sans MS" pitchFamily="66" charset="0"/>
            </a:endParaRPr>
          </a:p>
          <a:p>
            <a:pPr>
              <a:buNone/>
            </a:pPr>
            <a:r>
              <a:rPr lang="en-US" sz="1400" dirty="0" smtClean="0">
                <a:latin typeface="Comic Sans MS" pitchFamily="66" charset="0"/>
              </a:rPr>
              <a:t>Our students´ first choice is “physical education” with the first graders, put simply - crawling under benches and boxes. They feel like “giants”. Also a lot of fun is the </a:t>
            </a:r>
            <a:r>
              <a:rPr lang="en-US" sz="1400" dirty="0">
                <a:latin typeface="Comic Sans MS" pitchFamily="66" charset="0"/>
              </a:rPr>
              <a:t>G</a:t>
            </a:r>
            <a:r>
              <a:rPr lang="en-US" sz="1400" dirty="0" smtClean="0">
                <a:latin typeface="Comic Sans MS" pitchFamily="66" charset="0"/>
              </a:rPr>
              <a:t>erman lesson, so they see how the </a:t>
            </a:r>
            <a:r>
              <a:rPr lang="en-US" sz="1400" dirty="0">
                <a:latin typeface="Comic Sans MS" pitchFamily="66" charset="0"/>
              </a:rPr>
              <a:t>S</a:t>
            </a:r>
            <a:r>
              <a:rPr lang="en-US" sz="1400" dirty="0" smtClean="0">
                <a:latin typeface="Comic Sans MS" pitchFamily="66" charset="0"/>
              </a:rPr>
              <a:t>lovenian students try to learn German and come to know the difficulties of our language.</a:t>
            </a:r>
          </a:p>
          <a:p>
            <a:pPr>
              <a:buNone/>
            </a:pPr>
            <a:endParaRPr lang="de-DE" sz="1400" dirty="0"/>
          </a:p>
          <a:p>
            <a:pPr>
              <a:buNone/>
            </a:pPr>
            <a:endParaRPr lang="de-DE" sz="1400" dirty="0"/>
          </a:p>
        </p:txBody>
      </p:sp>
      <p:pic>
        <p:nvPicPr>
          <p:cNvPr id="4" name="Grafik 3" descr="Foto0022.jpg"/>
          <p:cNvPicPr>
            <a:picLocks noChangeAspect="1"/>
          </p:cNvPicPr>
          <p:nvPr/>
        </p:nvPicPr>
        <p:blipFill>
          <a:blip r:embed="rId2" cstate="print"/>
          <a:stretch>
            <a:fillRect/>
          </a:stretch>
        </p:blipFill>
        <p:spPr>
          <a:xfrm rot="21012423">
            <a:off x="943752" y="4079718"/>
            <a:ext cx="2747797" cy="2060848"/>
          </a:xfrm>
          <a:prstGeom prst="rect">
            <a:avLst/>
          </a:prstGeom>
        </p:spPr>
      </p:pic>
      <p:pic>
        <p:nvPicPr>
          <p:cNvPr id="5" name="Grafik 4" descr="Foto0023.jpg"/>
          <p:cNvPicPr>
            <a:picLocks noChangeAspect="1"/>
          </p:cNvPicPr>
          <p:nvPr/>
        </p:nvPicPr>
        <p:blipFill>
          <a:blip r:embed="rId3" cstate="print"/>
          <a:stretch>
            <a:fillRect/>
          </a:stretch>
        </p:blipFill>
        <p:spPr>
          <a:xfrm rot="1080200">
            <a:off x="5353046" y="4207748"/>
            <a:ext cx="2545979" cy="1909484"/>
          </a:xfrm>
          <a:prstGeom prst="rect">
            <a:avLst/>
          </a:prstGeom>
        </p:spPr>
      </p:pic>
      <p:pic>
        <p:nvPicPr>
          <p:cNvPr id="6" name="Grafik 5" descr="Foto0025.jpg"/>
          <p:cNvPicPr>
            <a:picLocks noChangeAspect="1"/>
          </p:cNvPicPr>
          <p:nvPr/>
        </p:nvPicPr>
        <p:blipFill>
          <a:blip r:embed="rId4" cstate="print"/>
          <a:stretch>
            <a:fillRect/>
          </a:stretch>
        </p:blipFill>
        <p:spPr>
          <a:xfrm rot="515383">
            <a:off x="7212257" y="246235"/>
            <a:ext cx="1839053" cy="137929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en-US" sz="1600" dirty="0" smtClean="0">
                <a:latin typeface="Comic Sans MS" pitchFamily="66" charset="0"/>
              </a:rPr>
              <a:t>Tuesday</a:t>
            </a:r>
            <a:r>
              <a:rPr lang="de-DE" sz="1600" dirty="0" smtClean="0">
                <a:latin typeface="Comic Sans MS" pitchFamily="66" charset="0"/>
              </a:rPr>
              <a:t>, 12th March 2013</a:t>
            </a:r>
            <a:endParaRPr lang="de-DE" sz="1600" dirty="0"/>
          </a:p>
        </p:txBody>
      </p:sp>
      <p:sp>
        <p:nvSpPr>
          <p:cNvPr id="3" name="Inhaltsplatzhalter 2"/>
          <p:cNvSpPr>
            <a:spLocks noGrp="1"/>
          </p:cNvSpPr>
          <p:nvPr>
            <p:ph idx="1"/>
          </p:nvPr>
        </p:nvSpPr>
        <p:spPr/>
        <p:txBody>
          <a:bodyPr>
            <a:normAutofit/>
          </a:bodyPr>
          <a:lstStyle/>
          <a:p>
            <a:pPr>
              <a:buNone/>
            </a:pPr>
            <a:r>
              <a:rPr lang="en-US" sz="1400" dirty="0" smtClean="0">
                <a:latin typeface="Comic Sans MS" pitchFamily="66" charset="0"/>
              </a:rPr>
              <a:t>Now the official welcome begins. Andrej </a:t>
            </a:r>
            <a:r>
              <a:rPr lang="en-US" sz="1400" dirty="0" err="1" smtClean="0">
                <a:latin typeface="Comic Sans MS" pitchFamily="66" charset="0"/>
              </a:rPr>
              <a:t>Kavcic</a:t>
            </a:r>
            <a:r>
              <a:rPr lang="en-US" sz="1400" dirty="0" smtClean="0">
                <a:latin typeface="Comic Sans MS" pitchFamily="66" charset="0"/>
              </a:rPr>
              <a:t> and the headmistress </a:t>
            </a:r>
            <a:r>
              <a:rPr lang="en-US" sz="1400" dirty="0" err="1" smtClean="0">
                <a:latin typeface="Comic Sans MS" pitchFamily="66" charset="0"/>
              </a:rPr>
              <a:t>Alenka</a:t>
            </a:r>
            <a:r>
              <a:rPr lang="en-US" sz="1400" dirty="0" smtClean="0">
                <a:latin typeface="Comic Sans MS" pitchFamily="66" charset="0"/>
              </a:rPr>
              <a:t> </a:t>
            </a:r>
            <a:r>
              <a:rPr lang="en-US" sz="1400" dirty="0" err="1" smtClean="0">
                <a:latin typeface="Comic Sans MS" pitchFamily="66" charset="0"/>
              </a:rPr>
              <a:t>Cuder</a:t>
            </a:r>
            <a:r>
              <a:rPr lang="en-US" sz="1400" dirty="0" smtClean="0">
                <a:latin typeface="Comic Sans MS" pitchFamily="66" charset="0"/>
              </a:rPr>
              <a:t> find some warm-hearted words for all the Comenius-Partners, the teachers and students, so everybody could feel the kindness of the Slovenian people. </a:t>
            </a:r>
          </a:p>
          <a:p>
            <a:pPr>
              <a:buNone/>
            </a:pPr>
            <a:endParaRPr lang="en-US" sz="1400" dirty="0">
              <a:latin typeface="Comic Sans MS" pitchFamily="66" charset="0"/>
            </a:endParaRPr>
          </a:p>
          <a:p>
            <a:pPr>
              <a:buNone/>
            </a:pPr>
            <a:r>
              <a:rPr lang="en-US" sz="1400" dirty="0" smtClean="0">
                <a:latin typeface="Comic Sans MS" pitchFamily="66" charset="0"/>
              </a:rPr>
              <a:t>The European and the Slovenian hymn presented by a boy with his accordion make it a moving moment. </a:t>
            </a:r>
          </a:p>
          <a:p>
            <a:pPr>
              <a:buNone/>
            </a:pPr>
            <a:endParaRPr lang="en-US" sz="1400" dirty="0">
              <a:latin typeface="Comic Sans MS" pitchFamily="66" charset="0"/>
            </a:endParaRPr>
          </a:p>
          <a:p>
            <a:pPr>
              <a:buNone/>
            </a:pPr>
            <a:r>
              <a:rPr lang="en-US" sz="1400" dirty="0" smtClean="0">
                <a:latin typeface="Comic Sans MS" pitchFamily="66" charset="0"/>
              </a:rPr>
              <a:t>The introduction of the partners starts with Germany with </a:t>
            </a:r>
            <a:r>
              <a:rPr lang="en-US" sz="1400" dirty="0" err="1" smtClean="0">
                <a:latin typeface="Comic Sans MS" pitchFamily="66" charset="0"/>
              </a:rPr>
              <a:t>Mr</a:t>
            </a:r>
            <a:r>
              <a:rPr lang="en-US" sz="1400" dirty="0" smtClean="0">
                <a:latin typeface="Comic Sans MS" pitchFamily="66" charset="0"/>
              </a:rPr>
              <a:t> Beck  describing where we are from and what´s interesting about our school. I think, especially the boys will remember </a:t>
            </a:r>
            <a:r>
              <a:rPr lang="en-US" sz="1400" dirty="0" err="1" smtClean="0">
                <a:latin typeface="Comic Sans MS" pitchFamily="66" charset="0"/>
              </a:rPr>
              <a:t>Hohenburg</a:t>
            </a:r>
            <a:r>
              <a:rPr lang="en-US" sz="1400" dirty="0" smtClean="0">
                <a:latin typeface="Comic Sans MS" pitchFamily="66" charset="0"/>
              </a:rPr>
              <a:t> is close to FC Bayern </a:t>
            </a:r>
            <a:r>
              <a:rPr lang="en-US" sz="1400" dirty="0" err="1" smtClean="0">
                <a:latin typeface="Comic Sans MS" pitchFamily="66" charset="0"/>
              </a:rPr>
              <a:t>München</a:t>
            </a:r>
            <a:r>
              <a:rPr lang="en-US" sz="1400" dirty="0" smtClean="0">
                <a:latin typeface="Comic Sans MS" pitchFamily="66" charset="0"/>
              </a:rPr>
              <a:t>.</a:t>
            </a:r>
          </a:p>
          <a:p>
            <a:pPr>
              <a:buNone/>
            </a:pPr>
            <a:endParaRPr lang="en-US" sz="1400" dirty="0"/>
          </a:p>
        </p:txBody>
      </p:sp>
      <p:pic>
        <p:nvPicPr>
          <p:cNvPr id="7" name="Grafik 6" descr="Foto0027.jpg"/>
          <p:cNvPicPr>
            <a:picLocks noChangeAspect="1"/>
          </p:cNvPicPr>
          <p:nvPr/>
        </p:nvPicPr>
        <p:blipFill>
          <a:blip r:embed="rId2" cstate="print"/>
          <a:stretch>
            <a:fillRect/>
          </a:stretch>
        </p:blipFill>
        <p:spPr>
          <a:xfrm rot="21381507">
            <a:off x="512028" y="4060619"/>
            <a:ext cx="3035829" cy="2276872"/>
          </a:xfrm>
          <a:prstGeom prst="rect">
            <a:avLst/>
          </a:prstGeom>
        </p:spPr>
      </p:pic>
      <p:pic>
        <p:nvPicPr>
          <p:cNvPr id="9" name="Grafik 8" descr="Foto0031.jpg"/>
          <p:cNvPicPr>
            <a:picLocks noChangeAspect="1"/>
          </p:cNvPicPr>
          <p:nvPr/>
        </p:nvPicPr>
        <p:blipFill>
          <a:blip r:embed="rId3" cstate="print"/>
          <a:stretch>
            <a:fillRect/>
          </a:stretch>
        </p:blipFill>
        <p:spPr>
          <a:xfrm rot="5400000">
            <a:off x="5320216" y="4176083"/>
            <a:ext cx="2776789" cy="208259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en-US" sz="1600" dirty="0" smtClean="0">
                <a:latin typeface="Comic Sans MS" pitchFamily="66" charset="0"/>
              </a:rPr>
              <a:t>Tuesday</a:t>
            </a:r>
            <a:r>
              <a:rPr lang="de-DE" sz="1600" dirty="0" smtClean="0">
                <a:latin typeface="Comic Sans MS" pitchFamily="66" charset="0"/>
              </a:rPr>
              <a:t>, 12th March 2013</a:t>
            </a:r>
            <a:endParaRPr lang="de-DE" sz="1600" dirty="0"/>
          </a:p>
        </p:txBody>
      </p:sp>
      <p:sp>
        <p:nvSpPr>
          <p:cNvPr id="3" name="Inhaltsplatzhalter 2"/>
          <p:cNvSpPr>
            <a:spLocks noGrp="1"/>
          </p:cNvSpPr>
          <p:nvPr>
            <p:ph idx="1"/>
          </p:nvPr>
        </p:nvSpPr>
        <p:spPr/>
        <p:txBody>
          <a:bodyPr>
            <a:normAutofit/>
          </a:bodyPr>
          <a:lstStyle/>
          <a:p>
            <a:pPr>
              <a:buNone/>
            </a:pPr>
            <a:r>
              <a:rPr lang="en-US" sz="1400" dirty="0" smtClean="0">
                <a:latin typeface="Comic Sans MS" pitchFamily="66" charset="0"/>
              </a:rPr>
              <a:t>In the afternoon we take a walk to the village </a:t>
            </a:r>
            <a:r>
              <a:rPr lang="en-US" sz="1400" dirty="0" err="1" smtClean="0">
                <a:latin typeface="Comic Sans MS" pitchFamily="66" charset="0"/>
              </a:rPr>
              <a:t>Kropa</a:t>
            </a:r>
            <a:r>
              <a:rPr lang="en-US" sz="1400" dirty="0" smtClean="0">
                <a:latin typeface="Comic Sans MS" pitchFamily="66" charset="0"/>
              </a:rPr>
              <a:t> to visit the blacksmith-museum and an old blacksmith-workshop. In the museum we learn a lot about the ancient life in </a:t>
            </a:r>
            <a:r>
              <a:rPr lang="en-US" sz="1400" dirty="0" err="1" smtClean="0">
                <a:latin typeface="Comic Sans MS" pitchFamily="66" charset="0"/>
              </a:rPr>
              <a:t>Kropa</a:t>
            </a:r>
            <a:r>
              <a:rPr lang="en-US" sz="1400" dirty="0" smtClean="0">
                <a:latin typeface="Comic Sans MS" pitchFamily="66" charset="0"/>
              </a:rPr>
              <a:t>, when children had to work with their whole family at the blacksmith´s to produce iron nails. Men produced big nails, women and children shoe-nails. By selling the nails </a:t>
            </a:r>
            <a:r>
              <a:rPr lang="en-US" sz="1400" dirty="0" err="1" smtClean="0">
                <a:latin typeface="Comic Sans MS" pitchFamily="66" charset="0"/>
              </a:rPr>
              <a:t>Kropa</a:t>
            </a:r>
            <a:r>
              <a:rPr lang="en-US" sz="1400" dirty="0" smtClean="0">
                <a:latin typeface="Comic Sans MS" pitchFamily="66" charset="0"/>
              </a:rPr>
              <a:t> became a very rich village, but for most people life was rather poor and hard.</a:t>
            </a:r>
          </a:p>
          <a:p>
            <a:pPr>
              <a:buNone/>
            </a:pPr>
            <a:endParaRPr lang="en-US" sz="1400" dirty="0">
              <a:latin typeface="Comic Sans MS" pitchFamily="66" charset="0"/>
            </a:endParaRPr>
          </a:p>
          <a:p>
            <a:pPr>
              <a:buNone/>
            </a:pPr>
            <a:r>
              <a:rPr lang="en-US" sz="1400" dirty="0" smtClean="0">
                <a:latin typeface="Comic Sans MS" pitchFamily="66" charset="0"/>
              </a:rPr>
              <a:t>To find out, how hard working life was in those days, some of us were asked to manufacture small nails that they could keep.</a:t>
            </a:r>
          </a:p>
          <a:p>
            <a:pPr>
              <a:buNone/>
            </a:pPr>
            <a:endParaRPr lang="de-DE" sz="1400" dirty="0">
              <a:latin typeface="Comic Sans MS" pitchFamily="66" charset="0"/>
            </a:endParaRPr>
          </a:p>
          <a:p>
            <a:pPr>
              <a:buNone/>
            </a:pPr>
            <a:endParaRPr lang="de-DE" sz="1400" dirty="0"/>
          </a:p>
        </p:txBody>
      </p:sp>
      <p:pic>
        <p:nvPicPr>
          <p:cNvPr id="7" name="Grafik 6" descr="Foto0039.jpg"/>
          <p:cNvPicPr>
            <a:picLocks noChangeAspect="1"/>
          </p:cNvPicPr>
          <p:nvPr/>
        </p:nvPicPr>
        <p:blipFill>
          <a:blip r:embed="rId2" cstate="print"/>
          <a:stretch>
            <a:fillRect/>
          </a:stretch>
        </p:blipFill>
        <p:spPr>
          <a:xfrm rot="20856053">
            <a:off x="270267" y="4526194"/>
            <a:ext cx="2363755" cy="1772816"/>
          </a:xfrm>
          <a:prstGeom prst="rect">
            <a:avLst/>
          </a:prstGeom>
        </p:spPr>
      </p:pic>
      <p:pic>
        <p:nvPicPr>
          <p:cNvPr id="8" name="Grafik 7" descr="Foto0040.jpg"/>
          <p:cNvPicPr>
            <a:picLocks noChangeAspect="1"/>
          </p:cNvPicPr>
          <p:nvPr/>
        </p:nvPicPr>
        <p:blipFill>
          <a:blip r:embed="rId3" cstate="print"/>
          <a:stretch>
            <a:fillRect/>
          </a:stretch>
        </p:blipFill>
        <p:spPr>
          <a:xfrm rot="973247">
            <a:off x="6683841" y="3567867"/>
            <a:ext cx="2267744" cy="1700808"/>
          </a:xfrm>
          <a:prstGeom prst="rect">
            <a:avLst/>
          </a:prstGeom>
        </p:spPr>
      </p:pic>
      <p:pic>
        <p:nvPicPr>
          <p:cNvPr id="9" name="Grafik 8" descr="Foto0041.jpg"/>
          <p:cNvPicPr>
            <a:picLocks noChangeAspect="1"/>
          </p:cNvPicPr>
          <p:nvPr/>
        </p:nvPicPr>
        <p:blipFill>
          <a:blip r:embed="rId4" cstate="print"/>
          <a:stretch>
            <a:fillRect/>
          </a:stretch>
        </p:blipFill>
        <p:spPr>
          <a:xfrm rot="5019350">
            <a:off x="2400561" y="3711388"/>
            <a:ext cx="2747797" cy="2060848"/>
          </a:xfrm>
          <a:prstGeom prst="rect">
            <a:avLst/>
          </a:prstGeom>
        </p:spPr>
      </p:pic>
      <p:pic>
        <p:nvPicPr>
          <p:cNvPr id="10" name="Grafik 9" descr="Foto0042.jpg"/>
          <p:cNvPicPr>
            <a:picLocks noChangeAspect="1"/>
          </p:cNvPicPr>
          <p:nvPr/>
        </p:nvPicPr>
        <p:blipFill>
          <a:blip r:embed="rId5" cstate="print"/>
          <a:stretch>
            <a:fillRect/>
          </a:stretch>
        </p:blipFill>
        <p:spPr>
          <a:xfrm rot="5627200">
            <a:off x="4247919" y="4416881"/>
            <a:ext cx="2716356" cy="203726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en-US" sz="1600" dirty="0" smtClean="0">
                <a:latin typeface="Comic Sans MS" pitchFamily="66" charset="0"/>
              </a:rPr>
              <a:t>Wednesday</a:t>
            </a:r>
            <a:r>
              <a:rPr lang="de-DE" sz="1600" dirty="0" smtClean="0">
                <a:latin typeface="Comic Sans MS" pitchFamily="66" charset="0"/>
              </a:rPr>
              <a:t>, 13th March 2013</a:t>
            </a:r>
            <a:endParaRPr lang="de-DE" sz="1600" dirty="0"/>
          </a:p>
        </p:txBody>
      </p:sp>
      <p:sp>
        <p:nvSpPr>
          <p:cNvPr id="3" name="Inhaltsplatzhalter 2"/>
          <p:cNvSpPr>
            <a:spLocks noGrp="1"/>
          </p:cNvSpPr>
          <p:nvPr>
            <p:ph idx="1"/>
          </p:nvPr>
        </p:nvSpPr>
        <p:spPr/>
        <p:txBody>
          <a:bodyPr>
            <a:normAutofit/>
          </a:bodyPr>
          <a:lstStyle/>
          <a:p>
            <a:pPr>
              <a:buNone/>
            </a:pPr>
            <a:r>
              <a:rPr lang="en-US" sz="1400" dirty="0" smtClean="0">
                <a:latin typeface="Comic Sans MS" pitchFamily="66" charset="0"/>
              </a:rPr>
              <a:t>Today is the great exhibition with all sorts of products</a:t>
            </a:r>
          </a:p>
          <a:p>
            <a:pPr>
              <a:buNone/>
            </a:pPr>
            <a:r>
              <a:rPr lang="en-US" sz="1400" dirty="0" smtClean="0">
                <a:latin typeface="Comic Sans MS" pitchFamily="66" charset="0"/>
              </a:rPr>
              <a:t> and a game we produced a few weeks back. But before starting </a:t>
            </a:r>
          </a:p>
          <a:p>
            <a:pPr>
              <a:buNone/>
            </a:pPr>
            <a:r>
              <a:rPr lang="en-US" sz="1400" dirty="0" smtClean="0">
                <a:latin typeface="Comic Sans MS" pitchFamily="66" charset="0"/>
              </a:rPr>
              <a:t>the presentation, the fourth graders of </a:t>
            </a:r>
            <a:r>
              <a:rPr lang="en-US" sz="1400" dirty="0" err="1" smtClean="0">
                <a:latin typeface="Comic Sans MS" pitchFamily="66" charset="0"/>
              </a:rPr>
              <a:t>Lipnica</a:t>
            </a:r>
            <a:r>
              <a:rPr lang="en-US" sz="1400" dirty="0" smtClean="0">
                <a:latin typeface="Comic Sans MS" pitchFamily="66" charset="0"/>
              </a:rPr>
              <a:t> valley </a:t>
            </a:r>
            <a:r>
              <a:rPr lang="en-US" sz="1400" dirty="0" err="1" smtClean="0">
                <a:latin typeface="Comic Sans MS" pitchFamily="66" charset="0"/>
              </a:rPr>
              <a:t>perfomr</a:t>
            </a:r>
            <a:r>
              <a:rPr lang="en-US" sz="1400" dirty="0" smtClean="0">
                <a:latin typeface="Comic Sans MS" pitchFamily="66" charset="0"/>
              </a:rPr>
              <a:t> a stage play.</a:t>
            </a:r>
          </a:p>
          <a:p>
            <a:pPr>
              <a:buNone/>
            </a:pPr>
            <a:endParaRPr lang="en-US" sz="1400" dirty="0">
              <a:latin typeface="Comic Sans MS" pitchFamily="66" charset="0"/>
            </a:endParaRPr>
          </a:p>
          <a:p>
            <a:pPr>
              <a:buNone/>
            </a:pPr>
            <a:endParaRPr lang="en-US" sz="1400" dirty="0" smtClean="0">
              <a:latin typeface="Comic Sans MS" pitchFamily="66" charset="0"/>
            </a:endParaRPr>
          </a:p>
          <a:p>
            <a:pPr>
              <a:buNone/>
            </a:pPr>
            <a:endParaRPr lang="en-US" sz="1400" dirty="0">
              <a:latin typeface="Comic Sans MS" pitchFamily="66" charset="0"/>
            </a:endParaRPr>
          </a:p>
          <a:p>
            <a:pPr>
              <a:buNone/>
            </a:pPr>
            <a:endParaRPr lang="en-US" sz="1400" dirty="0" smtClean="0">
              <a:latin typeface="Comic Sans MS" pitchFamily="66" charset="0"/>
            </a:endParaRPr>
          </a:p>
          <a:p>
            <a:pPr>
              <a:buNone/>
            </a:pPr>
            <a:endParaRPr lang="en-US" sz="1400" dirty="0">
              <a:latin typeface="Comic Sans MS" pitchFamily="66" charset="0"/>
            </a:endParaRPr>
          </a:p>
          <a:p>
            <a:pPr>
              <a:buNone/>
            </a:pPr>
            <a:endParaRPr lang="en-US" sz="1400" dirty="0" smtClean="0">
              <a:latin typeface="Comic Sans MS" pitchFamily="66" charset="0"/>
            </a:endParaRPr>
          </a:p>
          <a:p>
            <a:pPr>
              <a:buNone/>
            </a:pPr>
            <a:endParaRPr lang="en-US" sz="1400" dirty="0">
              <a:latin typeface="Comic Sans MS" pitchFamily="66" charset="0"/>
            </a:endParaRPr>
          </a:p>
          <a:p>
            <a:pPr>
              <a:buNone/>
            </a:pPr>
            <a:endParaRPr lang="en-US" sz="1400" dirty="0" smtClean="0">
              <a:latin typeface="Comic Sans MS" pitchFamily="66" charset="0"/>
            </a:endParaRPr>
          </a:p>
          <a:p>
            <a:pPr algn="r">
              <a:buNone/>
            </a:pPr>
            <a:r>
              <a:rPr lang="en-US" sz="1400" dirty="0" smtClean="0">
                <a:latin typeface="Comic Sans MS" pitchFamily="66" charset="0"/>
              </a:rPr>
              <a:t>After lunch the gym is prepared for the great exhibition</a:t>
            </a:r>
          </a:p>
          <a:p>
            <a:pPr algn="r">
              <a:buNone/>
            </a:pPr>
            <a:r>
              <a:rPr lang="en-US" sz="1400" dirty="0" smtClean="0">
                <a:latin typeface="Comic Sans MS" pitchFamily="66" charset="0"/>
              </a:rPr>
              <a:t> and the students present their products.</a:t>
            </a:r>
          </a:p>
          <a:p>
            <a:pPr>
              <a:buNone/>
            </a:pPr>
            <a:endParaRPr lang="de-DE" sz="1400" dirty="0">
              <a:latin typeface="Comic Sans MS" pitchFamily="66" charset="0"/>
            </a:endParaRPr>
          </a:p>
        </p:txBody>
      </p:sp>
      <p:pic>
        <p:nvPicPr>
          <p:cNvPr id="11" name="Grafik 10" descr="Foto0047.jpg"/>
          <p:cNvPicPr>
            <a:picLocks noChangeAspect="1"/>
          </p:cNvPicPr>
          <p:nvPr/>
        </p:nvPicPr>
        <p:blipFill>
          <a:blip r:embed="rId2" cstate="print"/>
          <a:stretch>
            <a:fillRect/>
          </a:stretch>
        </p:blipFill>
        <p:spPr>
          <a:xfrm>
            <a:off x="6228184" y="2497587"/>
            <a:ext cx="2195736" cy="1646802"/>
          </a:xfrm>
          <a:prstGeom prst="rect">
            <a:avLst/>
          </a:prstGeom>
        </p:spPr>
      </p:pic>
      <p:pic>
        <p:nvPicPr>
          <p:cNvPr id="12" name="Grafik 11" descr="Foto0046.jpg"/>
          <p:cNvPicPr>
            <a:picLocks noChangeAspect="1"/>
          </p:cNvPicPr>
          <p:nvPr/>
        </p:nvPicPr>
        <p:blipFill>
          <a:blip r:embed="rId3" cstate="print"/>
          <a:stretch>
            <a:fillRect/>
          </a:stretch>
        </p:blipFill>
        <p:spPr>
          <a:xfrm rot="6608741">
            <a:off x="6087214" y="461044"/>
            <a:ext cx="2001955" cy="1501466"/>
          </a:xfrm>
          <a:prstGeom prst="rect">
            <a:avLst/>
          </a:prstGeom>
        </p:spPr>
      </p:pic>
      <p:pic>
        <p:nvPicPr>
          <p:cNvPr id="13" name="Grafik 12" descr="Foto0049.jpg"/>
          <p:cNvPicPr>
            <a:picLocks noChangeAspect="1"/>
          </p:cNvPicPr>
          <p:nvPr/>
        </p:nvPicPr>
        <p:blipFill>
          <a:blip r:embed="rId4" cstate="print"/>
          <a:stretch>
            <a:fillRect/>
          </a:stretch>
        </p:blipFill>
        <p:spPr>
          <a:xfrm rot="20085453">
            <a:off x="638417" y="3187702"/>
            <a:ext cx="2368984" cy="1776738"/>
          </a:xfrm>
          <a:prstGeom prst="rect">
            <a:avLst/>
          </a:prstGeom>
        </p:spPr>
      </p:pic>
      <p:pic>
        <p:nvPicPr>
          <p:cNvPr id="15" name="Grafik 14" descr="Foto0060.jpg"/>
          <p:cNvPicPr>
            <a:picLocks noChangeAspect="1"/>
          </p:cNvPicPr>
          <p:nvPr/>
        </p:nvPicPr>
        <p:blipFill>
          <a:blip r:embed="rId5" cstate="print"/>
          <a:stretch>
            <a:fillRect/>
          </a:stretch>
        </p:blipFill>
        <p:spPr>
          <a:xfrm>
            <a:off x="3275856" y="2420888"/>
            <a:ext cx="2400267" cy="1800200"/>
          </a:xfrm>
          <a:prstGeom prst="rect">
            <a:avLst/>
          </a:prstGeom>
        </p:spPr>
      </p:pic>
      <p:pic>
        <p:nvPicPr>
          <p:cNvPr id="16" name="Grafik 15" descr="Foto0061.jpg"/>
          <p:cNvPicPr>
            <a:picLocks noChangeAspect="1"/>
          </p:cNvPicPr>
          <p:nvPr/>
        </p:nvPicPr>
        <p:blipFill>
          <a:blip r:embed="rId6" cstate="print"/>
          <a:stretch>
            <a:fillRect/>
          </a:stretch>
        </p:blipFill>
        <p:spPr>
          <a:xfrm>
            <a:off x="2483768" y="4797152"/>
            <a:ext cx="2267744" cy="170080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en-US" sz="1600" dirty="0" smtClean="0">
                <a:latin typeface="Comic Sans MS" pitchFamily="66" charset="0"/>
              </a:rPr>
              <a:t>Wednesday</a:t>
            </a:r>
            <a:r>
              <a:rPr lang="de-DE" sz="1600" dirty="0" smtClean="0">
                <a:latin typeface="Comic Sans MS" pitchFamily="66" charset="0"/>
              </a:rPr>
              <a:t>, 13th March 2013</a:t>
            </a:r>
            <a:endParaRPr lang="de-DE" sz="1600" dirty="0"/>
          </a:p>
        </p:txBody>
      </p:sp>
      <p:sp>
        <p:nvSpPr>
          <p:cNvPr id="3" name="Inhaltsplatzhalter 2"/>
          <p:cNvSpPr>
            <a:spLocks noGrp="1"/>
          </p:cNvSpPr>
          <p:nvPr>
            <p:ph idx="1"/>
          </p:nvPr>
        </p:nvSpPr>
        <p:spPr/>
        <p:txBody>
          <a:bodyPr>
            <a:normAutofit/>
          </a:bodyPr>
          <a:lstStyle/>
          <a:p>
            <a:pPr>
              <a:buNone/>
            </a:pPr>
            <a:r>
              <a:rPr lang="en-US" sz="1400" dirty="0" smtClean="0">
                <a:latin typeface="Comic Sans MS" pitchFamily="66" charset="0"/>
              </a:rPr>
              <a:t>The successful exhibition is the reason for having a party with traditional dances, our famous flash mob and disco dancing. The careful arranged snack – as always a real</a:t>
            </a:r>
          </a:p>
          <a:p>
            <a:pPr>
              <a:buNone/>
            </a:pPr>
            <a:r>
              <a:rPr lang="en-US" sz="1400" dirty="0">
                <a:latin typeface="Comic Sans MS" pitchFamily="66" charset="0"/>
              </a:rPr>
              <a:t> </a:t>
            </a:r>
            <a:r>
              <a:rPr lang="en-US" sz="1400" dirty="0" smtClean="0">
                <a:latin typeface="Comic Sans MS" pitchFamily="66" charset="0"/>
              </a:rPr>
              <a:t>      treat for us . </a:t>
            </a:r>
            <a:endParaRPr lang="de-DE" sz="1400" dirty="0">
              <a:latin typeface="Comic Sans MS" pitchFamily="66" charset="0"/>
            </a:endParaRPr>
          </a:p>
        </p:txBody>
      </p:sp>
      <p:pic>
        <p:nvPicPr>
          <p:cNvPr id="9" name="Grafik 8" descr="Foto0065.jpg"/>
          <p:cNvPicPr>
            <a:picLocks noChangeAspect="1"/>
          </p:cNvPicPr>
          <p:nvPr/>
        </p:nvPicPr>
        <p:blipFill>
          <a:blip r:embed="rId2" cstate="print"/>
          <a:stretch>
            <a:fillRect/>
          </a:stretch>
        </p:blipFill>
        <p:spPr>
          <a:xfrm rot="20600567">
            <a:off x="304973" y="2781895"/>
            <a:ext cx="2545594" cy="1909195"/>
          </a:xfrm>
          <a:prstGeom prst="rect">
            <a:avLst/>
          </a:prstGeom>
        </p:spPr>
      </p:pic>
      <p:pic>
        <p:nvPicPr>
          <p:cNvPr id="17" name="Grafik 16" descr="Foto0072.jpg"/>
          <p:cNvPicPr>
            <a:picLocks noChangeAspect="1"/>
          </p:cNvPicPr>
          <p:nvPr/>
        </p:nvPicPr>
        <p:blipFill>
          <a:blip r:embed="rId3" cstate="print"/>
          <a:stretch>
            <a:fillRect/>
          </a:stretch>
        </p:blipFill>
        <p:spPr>
          <a:xfrm rot="17713835">
            <a:off x="6361820" y="2543796"/>
            <a:ext cx="2643763" cy="1982822"/>
          </a:xfrm>
          <a:prstGeom prst="rect">
            <a:avLst/>
          </a:prstGeom>
        </p:spPr>
      </p:pic>
      <p:pic>
        <p:nvPicPr>
          <p:cNvPr id="18" name="Grafik 17" descr="Foto0074.jpg"/>
          <p:cNvPicPr>
            <a:picLocks noChangeAspect="1"/>
          </p:cNvPicPr>
          <p:nvPr/>
        </p:nvPicPr>
        <p:blipFill>
          <a:blip r:embed="rId4" cstate="print"/>
          <a:stretch>
            <a:fillRect/>
          </a:stretch>
        </p:blipFill>
        <p:spPr>
          <a:xfrm rot="729875">
            <a:off x="1511415" y="4612096"/>
            <a:ext cx="2651787" cy="1988840"/>
          </a:xfrm>
          <a:prstGeom prst="rect">
            <a:avLst/>
          </a:prstGeom>
        </p:spPr>
      </p:pic>
      <p:pic>
        <p:nvPicPr>
          <p:cNvPr id="19" name="Grafik 18" descr="Foto0075.jpg"/>
          <p:cNvPicPr>
            <a:picLocks noChangeAspect="1"/>
          </p:cNvPicPr>
          <p:nvPr/>
        </p:nvPicPr>
        <p:blipFill>
          <a:blip r:embed="rId5" cstate="print"/>
          <a:stretch>
            <a:fillRect/>
          </a:stretch>
        </p:blipFill>
        <p:spPr>
          <a:xfrm>
            <a:off x="3419872" y="2492896"/>
            <a:ext cx="2736304" cy="205222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en-US" sz="1600" dirty="0" smtClean="0">
                <a:latin typeface="Comic Sans MS" pitchFamily="66" charset="0"/>
              </a:rPr>
              <a:t>Thursday</a:t>
            </a:r>
            <a:r>
              <a:rPr lang="de-DE" sz="1600" dirty="0" smtClean="0">
                <a:latin typeface="Comic Sans MS" pitchFamily="66" charset="0"/>
              </a:rPr>
              <a:t>, 13th March 2013</a:t>
            </a:r>
            <a:endParaRPr lang="de-DE" sz="1600" dirty="0"/>
          </a:p>
        </p:txBody>
      </p:sp>
      <p:sp>
        <p:nvSpPr>
          <p:cNvPr id="3" name="Inhaltsplatzhalter 2"/>
          <p:cNvSpPr>
            <a:spLocks noGrp="1"/>
          </p:cNvSpPr>
          <p:nvPr>
            <p:ph idx="1"/>
          </p:nvPr>
        </p:nvSpPr>
        <p:spPr/>
        <p:txBody>
          <a:bodyPr>
            <a:normAutofit/>
          </a:bodyPr>
          <a:lstStyle/>
          <a:p>
            <a:pPr>
              <a:buNone/>
            </a:pPr>
            <a:r>
              <a:rPr lang="en-US" sz="1400" dirty="0" smtClean="0">
                <a:latin typeface="Comic Sans MS" pitchFamily="66" charset="0"/>
              </a:rPr>
              <a:t>The country´s capital is our destination. We go there by bus in spite </a:t>
            </a:r>
          </a:p>
          <a:p>
            <a:pPr>
              <a:buNone/>
            </a:pPr>
            <a:r>
              <a:rPr lang="en-US" sz="1400" dirty="0" smtClean="0">
                <a:latin typeface="Comic Sans MS" pitchFamily="66" charset="0"/>
              </a:rPr>
              <a:t>of rain with snow and low temperatures. First stop is the ethnographic</a:t>
            </a:r>
          </a:p>
          <a:p>
            <a:pPr>
              <a:buNone/>
            </a:pPr>
            <a:r>
              <a:rPr lang="en-US" sz="1400" dirty="0" smtClean="0">
                <a:latin typeface="Comic Sans MS" pitchFamily="66" charset="0"/>
              </a:rPr>
              <a:t> museum and we learn a lot about life an the </a:t>
            </a:r>
            <a:r>
              <a:rPr lang="en-US" sz="1400" dirty="0">
                <a:latin typeface="Comic Sans MS" pitchFamily="66" charset="0"/>
              </a:rPr>
              <a:t>S</a:t>
            </a:r>
            <a:r>
              <a:rPr lang="en-US" sz="1400" dirty="0" smtClean="0">
                <a:latin typeface="Comic Sans MS" pitchFamily="66" charset="0"/>
              </a:rPr>
              <a:t>lovenian region. </a:t>
            </a:r>
          </a:p>
          <a:p>
            <a:pPr>
              <a:buNone/>
            </a:pPr>
            <a:r>
              <a:rPr lang="en-US" sz="1400" dirty="0" smtClean="0">
                <a:latin typeface="Comic Sans MS" pitchFamily="66" charset="0"/>
              </a:rPr>
              <a:t>Fishing, hunting and agriculture as well as traditional life are presented at the exhibition.</a:t>
            </a:r>
          </a:p>
          <a:p>
            <a:pPr>
              <a:buNone/>
            </a:pPr>
            <a:endParaRPr lang="en-US" sz="1400" dirty="0">
              <a:latin typeface="Comic Sans MS" pitchFamily="66" charset="0"/>
            </a:endParaRPr>
          </a:p>
          <a:p>
            <a:pPr>
              <a:buNone/>
            </a:pPr>
            <a:r>
              <a:rPr lang="en-US" sz="1400" dirty="0" smtClean="0">
                <a:latin typeface="Comic Sans MS" pitchFamily="66" charset="0"/>
              </a:rPr>
              <a:t>Ljubljana is now discovered on foot and Andrej tells us some interesting facts about the capital city of Slovenia. After a two hours free time we are all happy that Andrej decided to take no walk to the castle, but to go back to the warm bus.</a:t>
            </a:r>
            <a:endParaRPr lang="de-DE" sz="1400" dirty="0">
              <a:latin typeface="Comic Sans MS" pitchFamily="66" charset="0"/>
            </a:endParaRPr>
          </a:p>
        </p:txBody>
      </p:sp>
      <p:pic>
        <p:nvPicPr>
          <p:cNvPr id="8" name="Grafik 7" descr="Foto0079.jpg"/>
          <p:cNvPicPr>
            <a:picLocks noChangeAspect="1"/>
          </p:cNvPicPr>
          <p:nvPr/>
        </p:nvPicPr>
        <p:blipFill>
          <a:blip r:embed="rId2" cstate="print"/>
          <a:stretch>
            <a:fillRect/>
          </a:stretch>
        </p:blipFill>
        <p:spPr>
          <a:xfrm rot="861648">
            <a:off x="6409249" y="523393"/>
            <a:ext cx="2339752" cy="1754814"/>
          </a:xfrm>
          <a:prstGeom prst="rect">
            <a:avLst/>
          </a:prstGeom>
        </p:spPr>
      </p:pic>
      <p:pic>
        <p:nvPicPr>
          <p:cNvPr id="10" name="Grafik 9" descr="Foto0081.jpg"/>
          <p:cNvPicPr>
            <a:picLocks noChangeAspect="1"/>
          </p:cNvPicPr>
          <p:nvPr/>
        </p:nvPicPr>
        <p:blipFill>
          <a:blip r:embed="rId3" cstate="print"/>
          <a:stretch>
            <a:fillRect/>
          </a:stretch>
        </p:blipFill>
        <p:spPr>
          <a:xfrm rot="4246446">
            <a:off x="517217" y="4157997"/>
            <a:ext cx="2651787" cy="1988840"/>
          </a:xfrm>
          <a:prstGeom prst="rect">
            <a:avLst/>
          </a:prstGeom>
        </p:spPr>
      </p:pic>
      <p:pic>
        <p:nvPicPr>
          <p:cNvPr id="11" name="Grafik 10" descr="Foto0084.jpg"/>
          <p:cNvPicPr>
            <a:picLocks noChangeAspect="1"/>
          </p:cNvPicPr>
          <p:nvPr/>
        </p:nvPicPr>
        <p:blipFill>
          <a:blip r:embed="rId4" cstate="print"/>
          <a:stretch>
            <a:fillRect/>
          </a:stretch>
        </p:blipFill>
        <p:spPr>
          <a:xfrm>
            <a:off x="3131840" y="3717032"/>
            <a:ext cx="2555776" cy="1916832"/>
          </a:xfrm>
          <a:prstGeom prst="rect">
            <a:avLst/>
          </a:prstGeom>
        </p:spPr>
      </p:pic>
      <p:pic>
        <p:nvPicPr>
          <p:cNvPr id="12" name="Grafik 11" descr="Foto0085.jpg"/>
          <p:cNvPicPr>
            <a:picLocks noChangeAspect="1"/>
          </p:cNvPicPr>
          <p:nvPr/>
        </p:nvPicPr>
        <p:blipFill>
          <a:blip r:embed="rId5" cstate="print"/>
          <a:stretch>
            <a:fillRect/>
          </a:stretch>
        </p:blipFill>
        <p:spPr>
          <a:xfrm rot="476549">
            <a:off x="6084168" y="4221088"/>
            <a:ext cx="2555776" cy="1916832"/>
          </a:xfrm>
          <a:prstGeom prst="rect">
            <a:avLst/>
          </a:prstGeom>
        </p:spPr>
      </p:pic>
    </p:spTree>
  </p:cSld>
  <p:clrMapOvr>
    <a:masterClrMapping/>
  </p:clrMapOvr>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855</Words>
  <Application>Microsoft Office PowerPoint</Application>
  <PresentationFormat>Bildschirmpräsentation (4:3)</PresentationFormat>
  <Paragraphs>50</Paragraphs>
  <Slides>11</Slides>
  <Notes>0</Notes>
  <HiddenSlides>0</HiddenSlides>
  <MMClips>0</MMClips>
  <ScaleCrop>false</ScaleCrop>
  <HeadingPairs>
    <vt:vector size="4" baseType="variant">
      <vt:variant>
        <vt:lpstr>Design</vt:lpstr>
      </vt:variant>
      <vt:variant>
        <vt:i4>1</vt:i4>
      </vt:variant>
      <vt:variant>
        <vt:lpstr>Folientitel</vt:lpstr>
      </vt:variant>
      <vt:variant>
        <vt:i4>11</vt:i4>
      </vt:variant>
    </vt:vector>
  </HeadingPairs>
  <TitlesOfParts>
    <vt:vector size="12" baseType="lpstr">
      <vt:lpstr>Larissa-Design</vt:lpstr>
      <vt:lpstr>Comenius Meeting in Slovenia</vt:lpstr>
      <vt:lpstr>Monday, 11th March 2013</vt:lpstr>
      <vt:lpstr>Monday, 11th March 2013</vt:lpstr>
      <vt:lpstr>Tuesday, 12th March 2013</vt:lpstr>
      <vt:lpstr>Tuesday, 12th March 2013</vt:lpstr>
      <vt:lpstr>Tuesday, 12th March 2013</vt:lpstr>
      <vt:lpstr>Wednesday, 13th March 2013</vt:lpstr>
      <vt:lpstr>Wednesday, 13th March 2013</vt:lpstr>
      <vt:lpstr>Thursday, 13th March 2013</vt:lpstr>
      <vt:lpstr>Thursday, 13th March 2013</vt:lpstr>
      <vt:lpstr>Friday, 13th March 2013</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Comenius Meeting in Slovenia</dc:title>
  <dc:creator>Christine</dc:creator>
  <cp:lastModifiedBy>cm-00_30_04_0d_af_c7</cp:lastModifiedBy>
  <cp:revision>20</cp:revision>
  <dcterms:created xsi:type="dcterms:W3CDTF">2013-04-09T15:12:54Z</dcterms:created>
  <dcterms:modified xsi:type="dcterms:W3CDTF">2013-04-16T07:43:45Z</dcterms:modified>
</cp:coreProperties>
</file>